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5cFEvJl5b9ziuJA4g9+qwG5Lj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CC2DC1-CBE9-4525-90FB-9C6474061288}">
  <a:tblStyle styleId="{1BCC2DC1-CBE9-4525-90FB-9C647406128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7EE"/>
          </a:solidFill>
        </a:fill>
      </a:tcStyle>
    </a:wholeTbl>
    <a:band1H>
      <a:tcTxStyle/>
      <a:tcStyle>
        <a:tcBdr/>
        <a:fill>
          <a:solidFill>
            <a:srgbClr val="F4CC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4CC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649FC-9A3B-411F-881D-E784DD90057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92134F-B605-4514-A7B1-375EA6974E65}">
      <dgm:prSet/>
      <dgm:spPr/>
      <dgm:t>
        <a:bodyPr/>
        <a:lstStyle/>
        <a:p>
          <a:r>
            <a:rPr lang="en-US"/>
            <a:t>We chose to analyze the public safety (data catalog) more precisely the crime reports around Austin, Texas over the years.  </a:t>
          </a:r>
        </a:p>
      </dgm:t>
    </dgm:pt>
    <dgm:pt modelId="{EB1415AC-3C2B-486E-A02D-5A5A648FFF0C}" type="parTrans" cxnId="{B9B74CDB-3458-4EB9-B065-8C29D8222D61}">
      <dgm:prSet/>
      <dgm:spPr/>
      <dgm:t>
        <a:bodyPr/>
        <a:lstStyle/>
        <a:p>
          <a:endParaRPr lang="en-US"/>
        </a:p>
      </dgm:t>
    </dgm:pt>
    <dgm:pt modelId="{3648392C-DF19-4C38-942E-2FE06DB8E941}" type="sibTrans" cxnId="{B9B74CDB-3458-4EB9-B065-8C29D8222D61}">
      <dgm:prSet/>
      <dgm:spPr/>
      <dgm:t>
        <a:bodyPr/>
        <a:lstStyle/>
        <a:p>
          <a:endParaRPr lang="en-US"/>
        </a:p>
      </dgm:t>
    </dgm:pt>
    <dgm:pt modelId="{9430918A-A788-477B-BB2A-381BAB1A18D1}">
      <dgm:prSet/>
      <dgm:spPr/>
      <dgm:t>
        <a:bodyPr/>
        <a:lstStyle/>
        <a:p>
          <a:r>
            <a:rPr lang="en-US"/>
            <a:t>On exploring the City of Austin - Public Data Portal and the available data sources, the Crime Reports dataset looked interesting and has larger scope on analysis and visualization.</a:t>
          </a:r>
        </a:p>
      </dgm:t>
    </dgm:pt>
    <dgm:pt modelId="{A6D4028F-55B8-47F9-ABFE-80A723B08696}" type="parTrans" cxnId="{0CE68876-AF16-44EA-8265-A5D3A6EBB6BC}">
      <dgm:prSet/>
      <dgm:spPr/>
      <dgm:t>
        <a:bodyPr/>
        <a:lstStyle/>
        <a:p>
          <a:endParaRPr lang="en-US"/>
        </a:p>
      </dgm:t>
    </dgm:pt>
    <dgm:pt modelId="{5653B118-AD48-4353-8CA5-99E25B07405C}" type="sibTrans" cxnId="{0CE68876-AF16-44EA-8265-A5D3A6EBB6BC}">
      <dgm:prSet/>
      <dgm:spPr/>
      <dgm:t>
        <a:bodyPr/>
        <a:lstStyle/>
        <a:p>
          <a:endParaRPr lang="en-US"/>
        </a:p>
      </dgm:t>
    </dgm:pt>
    <dgm:pt modelId="{317F2105-0960-410C-B2FD-E6E2C928861B}">
      <dgm:prSet/>
      <dgm:spPr/>
      <dgm:t>
        <a:bodyPr/>
        <a:lstStyle/>
        <a:p>
          <a:r>
            <a:rPr lang="en-US"/>
            <a:t>We decided on Crime Reports specifically towards Alcohol and Marijuana use. we analyzed them and made some useful visualization related to Location and time. </a:t>
          </a:r>
        </a:p>
      </dgm:t>
    </dgm:pt>
    <dgm:pt modelId="{AC453987-A9C7-4B51-B346-4874D5418575}" type="parTrans" cxnId="{B3D5F96E-7B05-44B5-BB89-E800D637992B}">
      <dgm:prSet/>
      <dgm:spPr/>
      <dgm:t>
        <a:bodyPr/>
        <a:lstStyle/>
        <a:p>
          <a:endParaRPr lang="en-US"/>
        </a:p>
      </dgm:t>
    </dgm:pt>
    <dgm:pt modelId="{D3E3628A-7D95-4B24-9B11-52308A6B3766}" type="sibTrans" cxnId="{B3D5F96E-7B05-44B5-BB89-E800D637992B}">
      <dgm:prSet/>
      <dgm:spPr/>
      <dgm:t>
        <a:bodyPr/>
        <a:lstStyle/>
        <a:p>
          <a:endParaRPr lang="en-US"/>
        </a:p>
      </dgm:t>
    </dgm:pt>
    <dgm:pt modelId="{99226FC2-9522-8B47-82F4-E03E8C2D41D3}" type="pres">
      <dgm:prSet presAssocID="{C8A649FC-9A3B-411F-881D-E784DD90057D}" presName="linear" presStyleCnt="0">
        <dgm:presLayoutVars>
          <dgm:animLvl val="lvl"/>
          <dgm:resizeHandles val="exact"/>
        </dgm:presLayoutVars>
      </dgm:prSet>
      <dgm:spPr/>
    </dgm:pt>
    <dgm:pt modelId="{B99D57CB-19F0-C842-BDFA-9E87C167BD5F}" type="pres">
      <dgm:prSet presAssocID="{F992134F-B605-4514-A7B1-375EA6974E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00A61E-369B-9F40-BD6F-4C43A9CA9C12}" type="pres">
      <dgm:prSet presAssocID="{3648392C-DF19-4C38-942E-2FE06DB8E941}" presName="spacer" presStyleCnt="0"/>
      <dgm:spPr/>
    </dgm:pt>
    <dgm:pt modelId="{69D26DB3-EA43-634B-932C-196F975C1806}" type="pres">
      <dgm:prSet presAssocID="{9430918A-A788-477B-BB2A-381BAB1A18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D8079A-75B1-E344-8276-D94FA0967FEE}" type="pres">
      <dgm:prSet presAssocID="{5653B118-AD48-4353-8CA5-99E25B07405C}" presName="spacer" presStyleCnt="0"/>
      <dgm:spPr/>
    </dgm:pt>
    <dgm:pt modelId="{A3312512-A92B-8B40-8B40-7C53E6E6D952}" type="pres">
      <dgm:prSet presAssocID="{317F2105-0960-410C-B2FD-E6E2C928861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D7CA837-DE76-334C-A666-6D26D759D93A}" type="presOf" srcId="{9430918A-A788-477B-BB2A-381BAB1A18D1}" destId="{69D26DB3-EA43-634B-932C-196F975C1806}" srcOrd="0" destOrd="0" presId="urn:microsoft.com/office/officeart/2005/8/layout/vList2"/>
    <dgm:cxn modelId="{B3D5F96E-7B05-44B5-BB89-E800D637992B}" srcId="{C8A649FC-9A3B-411F-881D-E784DD90057D}" destId="{317F2105-0960-410C-B2FD-E6E2C928861B}" srcOrd="2" destOrd="0" parTransId="{AC453987-A9C7-4B51-B346-4874D5418575}" sibTransId="{D3E3628A-7D95-4B24-9B11-52308A6B3766}"/>
    <dgm:cxn modelId="{0CE68876-AF16-44EA-8265-A5D3A6EBB6BC}" srcId="{C8A649FC-9A3B-411F-881D-E784DD90057D}" destId="{9430918A-A788-477B-BB2A-381BAB1A18D1}" srcOrd="1" destOrd="0" parTransId="{A6D4028F-55B8-47F9-ABFE-80A723B08696}" sibTransId="{5653B118-AD48-4353-8CA5-99E25B07405C}"/>
    <dgm:cxn modelId="{92F3BBBD-A703-2643-A092-58B366B2C1E1}" type="presOf" srcId="{F992134F-B605-4514-A7B1-375EA6974E65}" destId="{B99D57CB-19F0-C842-BDFA-9E87C167BD5F}" srcOrd="0" destOrd="0" presId="urn:microsoft.com/office/officeart/2005/8/layout/vList2"/>
    <dgm:cxn modelId="{AD27EDC3-54C7-D847-AC35-231E19C91D24}" type="presOf" srcId="{317F2105-0960-410C-B2FD-E6E2C928861B}" destId="{A3312512-A92B-8B40-8B40-7C53E6E6D952}" srcOrd="0" destOrd="0" presId="urn:microsoft.com/office/officeart/2005/8/layout/vList2"/>
    <dgm:cxn modelId="{B9B74CDB-3458-4EB9-B065-8C29D8222D61}" srcId="{C8A649FC-9A3B-411F-881D-E784DD90057D}" destId="{F992134F-B605-4514-A7B1-375EA6974E65}" srcOrd="0" destOrd="0" parTransId="{EB1415AC-3C2B-486E-A02D-5A5A648FFF0C}" sibTransId="{3648392C-DF19-4C38-942E-2FE06DB8E941}"/>
    <dgm:cxn modelId="{B79FE5F5-382A-A144-A0C2-B05D268B4390}" type="presOf" srcId="{C8A649FC-9A3B-411F-881D-E784DD90057D}" destId="{99226FC2-9522-8B47-82F4-E03E8C2D41D3}" srcOrd="0" destOrd="0" presId="urn:microsoft.com/office/officeart/2005/8/layout/vList2"/>
    <dgm:cxn modelId="{B8F05053-76D1-5149-B109-05DF822CC0CB}" type="presParOf" srcId="{99226FC2-9522-8B47-82F4-E03E8C2D41D3}" destId="{B99D57CB-19F0-C842-BDFA-9E87C167BD5F}" srcOrd="0" destOrd="0" presId="urn:microsoft.com/office/officeart/2005/8/layout/vList2"/>
    <dgm:cxn modelId="{C54DFDF0-917A-174E-98D3-B5225C7BCE94}" type="presParOf" srcId="{99226FC2-9522-8B47-82F4-E03E8C2D41D3}" destId="{C300A61E-369B-9F40-BD6F-4C43A9CA9C12}" srcOrd="1" destOrd="0" presId="urn:microsoft.com/office/officeart/2005/8/layout/vList2"/>
    <dgm:cxn modelId="{E1D06346-E362-534E-9CF3-3AEADE272B4F}" type="presParOf" srcId="{99226FC2-9522-8B47-82F4-E03E8C2D41D3}" destId="{69D26DB3-EA43-634B-932C-196F975C1806}" srcOrd="2" destOrd="0" presId="urn:microsoft.com/office/officeart/2005/8/layout/vList2"/>
    <dgm:cxn modelId="{46E5FED1-1E5D-254D-B05E-2F7536B6A806}" type="presParOf" srcId="{99226FC2-9522-8B47-82F4-E03E8C2D41D3}" destId="{77D8079A-75B1-E344-8276-D94FA0967FEE}" srcOrd="3" destOrd="0" presId="urn:microsoft.com/office/officeart/2005/8/layout/vList2"/>
    <dgm:cxn modelId="{F44B60DD-7BB0-E246-9B93-D19002710AF5}" type="presParOf" srcId="{99226FC2-9522-8B47-82F4-E03E8C2D41D3}" destId="{A3312512-A92B-8B40-8B40-7C53E6E6D9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6672A9-5C31-4B22-9176-CF158AF429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F59864-4E99-47A5-9D6A-C0DA4ABF1C2D}">
      <dgm:prSet/>
      <dgm:spPr/>
      <dgm:t>
        <a:bodyPr/>
        <a:lstStyle/>
        <a:p>
          <a:r>
            <a:rPr lang="en-US" b="0" i="0"/>
            <a:t>Locations outside of Austin</a:t>
          </a:r>
          <a:endParaRPr lang="en-US"/>
        </a:p>
      </dgm:t>
    </dgm:pt>
    <dgm:pt modelId="{3AE7B21B-D702-4D92-A578-CD7D22C44AD3}" type="parTrans" cxnId="{FC385ED2-240E-4A3F-AFF5-3B523049B699}">
      <dgm:prSet/>
      <dgm:spPr/>
      <dgm:t>
        <a:bodyPr/>
        <a:lstStyle/>
        <a:p>
          <a:endParaRPr lang="en-US"/>
        </a:p>
      </dgm:t>
    </dgm:pt>
    <dgm:pt modelId="{4E5032EA-13FD-4814-BF90-7FA4C4942E03}" type="sibTrans" cxnId="{FC385ED2-240E-4A3F-AFF5-3B523049B699}">
      <dgm:prSet/>
      <dgm:spPr/>
      <dgm:t>
        <a:bodyPr/>
        <a:lstStyle/>
        <a:p>
          <a:endParaRPr lang="en-US"/>
        </a:p>
      </dgm:t>
    </dgm:pt>
    <dgm:pt modelId="{A0BC475B-4BF1-411A-82A2-F7D8244F5322}">
      <dgm:prSet/>
      <dgm:spPr/>
      <dgm:t>
        <a:bodyPr/>
        <a:lstStyle/>
        <a:p>
          <a:r>
            <a:rPr lang="en-US" b="0" i="0"/>
            <a:t>NaN Values</a:t>
          </a:r>
          <a:endParaRPr lang="en-US"/>
        </a:p>
      </dgm:t>
    </dgm:pt>
    <dgm:pt modelId="{70244FA9-2566-4588-A4D9-B46AC0B75BF7}" type="parTrans" cxnId="{DBAFC40C-5A7B-464A-A5DC-46EB2034BE10}">
      <dgm:prSet/>
      <dgm:spPr/>
      <dgm:t>
        <a:bodyPr/>
        <a:lstStyle/>
        <a:p>
          <a:endParaRPr lang="en-US"/>
        </a:p>
      </dgm:t>
    </dgm:pt>
    <dgm:pt modelId="{063DD22C-E61B-42FF-B9C7-ACD6B8754442}" type="sibTrans" cxnId="{DBAFC40C-5A7B-464A-A5DC-46EB2034BE10}">
      <dgm:prSet/>
      <dgm:spPr/>
      <dgm:t>
        <a:bodyPr/>
        <a:lstStyle/>
        <a:p>
          <a:endParaRPr lang="en-US"/>
        </a:p>
      </dgm:t>
    </dgm:pt>
    <dgm:pt modelId="{F2CEDF14-3C76-4179-A803-9E7C0A3D573C}">
      <dgm:prSet/>
      <dgm:spPr/>
      <dgm:t>
        <a:bodyPr/>
        <a:lstStyle/>
        <a:p>
          <a:r>
            <a:rPr lang="en-US" b="0" i="0"/>
            <a:t>Crimes reported before occurrence </a:t>
          </a:r>
          <a:endParaRPr lang="en-US"/>
        </a:p>
      </dgm:t>
    </dgm:pt>
    <dgm:pt modelId="{E132D601-B07F-46EE-838E-A853391C7BA1}" type="parTrans" cxnId="{E2C0B732-75FD-415B-B3A6-AEE86D2A723B}">
      <dgm:prSet/>
      <dgm:spPr/>
      <dgm:t>
        <a:bodyPr/>
        <a:lstStyle/>
        <a:p>
          <a:endParaRPr lang="en-US"/>
        </a:p>
      </dgm:t>
    </dgm:pt>
    <dgm:pt modelId="{A76B679E-EA37-42B7-9E30-4F0242205230}" type="sibTrans" cxnId="{E2C0B732-75FD-415B-B3A6-AEE86D2A723B}">
      <dgm:prSet/>
      <dgm:spPr/>
      <dgm:t>
        <a:bodyPr/>
        <a:lstStyle/>
        <a:p>
          <a:endParaRPr lang="en-US"/>
        </a:p>
      </dgm:t>
    </dgm:pt>
    <dgm:pt modelId="{4213D8EC-47F5-450E-B2AB-22D0B23DB299}">
      <dgm:prSet/>
      <dgm:spPr/>
      <dgm:t>
        <a:bodyPr/>
        <a:lstStyle/>
        <a:p>
          <a:r>
            <a:rPr lang="en-US" b="0" i="0"/>
            <a:t>Selecting only relevant Marijuana and Alcohol crime types</a:t>
          </a:r>
          <a:endParaRPr lang="en-US"/>
        </a:p>
      </dgm:t>
    </dgm:pt>
    <dgm:pt modelId="{22FF5190-BD39-4E58-8C82-6F0A89F8C2B8}" type="parTrans" cxnId="{F013B104-3EFF-46B4-93E1-AB83CFF884DE}">
      <dgm:prSet/>
      <dgm:spPr/>
      <dgm:t>
        <a:bodyPr/>
        <a:lstStyle/>
        <a:p>
          <a:endParaRPr lang="en-US"/>
        </a:p>
      </dgm:t>
    </dgm:pt>
    <dgm:pt modelId="{881CB667-3721-4C9D-98FF-462CB5DDA486}" type="sibTrans" cxnId="{F013B104-3EFF-46B4-93E1-AB83CFF884DE}">
      <dgm:prSet/>
      <dgm:spPr/>
      <dgm:t>
        <a:bodyPr/>
        <a:lstStyle/>
        <a:p>
          <a:endParaRPr lang="en-US"/>
        </a:p>
      </dgm:t>
    </dgm:pt>
    <dgm:pt modelId="{08C5EE42-D5CA-3B4E-80B5-988D8185D289}" type="pres">
      <dgm:prSet presAssocID="{506672A9-5C31-4B22-9176-CF158AF429B9}" presName="linear" presStyleCnt="0">
        <dgm:presLayoutVars>
          <dgm:animLvl val="lvl"/>
          <dgm:resizeHandles val="exact"/>
        </dgm:presLayoutVars>
      </dgm:prSet>
      <dgm:spPr/>
    </dgm:pt>
    <dgm:pt modelId="{1219605D-C770-BE40-8AA2-05C279FA3AEF}" type="pres">
      <dgm:prSet presAssocID="{12F59864-4E99-47A5-9D6A-C0DA4ABF1C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C0EE8B-603C-6F4E-818F-2B1C224510D1}" type="pres">
      <dgm:prSet presAssocID="{4E5032EA-13FD-4814-BF90-7FA4C4942E03}" presName="spacer" presStyleCnt="0"/>
      <dgm:spPr/>
    </dgm:pt>
    <dgm:pt modelId="{C13288CA-3666-CC4A-9D10-8F7244886B8D}" type="pres">
      <dgm:prSet presAssocID="{A0BC475B-4BF1-411A-82A2-F7D8244F53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14E66A5-9573-254A-9AFA-534F51E6C215}" type="pres">
      <dgm:prSet presAssocID="{063DD22C-E61B-42FF-B9C7-ACD6B8754442}" presName="spacer" presStyleCnt="0"/>
      <dgm:spPr/>
    </dgm:pt>
    <dgm:pt modelId="{59FE65B9-C35D-CB4B-9DB1-515FF0772295}" type="pres">
      <dgm:prSet presAssocID="{F2CEDF14-3C76-4179-A803-9E7C0A3D57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A66504-4D50-FD42-A3BD-89B35791507B}" type="pres">
      <dgm:prSet presAssocID="{A76B679E-EA37-42B7-9E30-4F0242205230}" presName="spacer" presStyleCnt="0"/>
      <dgm:spPr/>
    </dgm:pt>
    <dgm:pt modelId="{7A90F9B5-3840-6A4F-9982-BFC704CAB267}" type="pres">
      <dgm:prSet presAssocID="{4213D8EC-47F5-450E-B2AB-22D0B23DB2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013B104-3EFF-46B4-93E1-AB83CFF884DE}" srcId="{506672A9-5C31-4B22-9176-CF158AF429B9}" destId="{4213D8EC-47F5-450E-B2AB-22D0B23DB299}" srcOrd="3" destOrd="0" parTransId="{22FF5190-BD39-4E58-8C82-6F0A89F8C2B8}" sibTransId="{881CB667-3721-4C9D-98FF-462CB5DDA486}"/>
    <dgm:cxn modelId="{DBAFC40C-5A7B-464A-A5DC-46EB2034BE10}" srcId="{506672A9-5C31-4B22-9176-CF158AF429B9}" destId="{A0BC475B-4BF1-411A-82A2-F7D8244F5322}" srcOrd="1" destOrd="0" parTransId="{70244FA9-2566-4588-A4D9-B46AC0B75BF7}" sibTransId="{063DD22C-E61B-42FF-B9C7-ACD6B8754442}"/>
    <dgm:cxn modelId="{05E7730E-4E9E-844D-A86C-E918598EB466}" type="presOf" srcId="{12F59864-4E99-47A5-9D6A-C0DA4ABF1C2D}" destId="{1219605D-C770-BE40-8AA2-05C279FA3AEF}" srcOrd="0" destOrd="0" presId="urn:microsoft.com/office/officeart/2005/8/layout/vList2"/>
    <dgm:cxn modelId="{8CCB2D17-0578-BA45-A154-F4134465C2A7}" type="presOf" srcId="{A0BC475B-4BF1-411A-82A2-F7D8244F5322}" destId="{C13288CA-3666-CC4A-9D10-8F7244886B8D}" srcOrd="0" destOrd="0" presId="urn:microsoft.com/office/officeart/2005/8/layout/vList2"/>
    <dgm:cxn modelId="{17CA632A-AE28-FA43-A5A3-EABC81C24FBA}" type="presOf" srcId="{F2CEDF14-3C76-4179-A803-9E7C0A3D573C}" destId="{59FE65B9-C35D-CB4B-9DB1-515FF0772295}" srcOrd="0" destOrd="0" presId="urn:microsoft.com/office/officeart/2005/8/layout/vList2"/>
    <dgm:cxn modelId="{E2C0B732-75FD-415B-B3A6-AEE86D2A723B}" srcId="{506672A9-5C31-4B22-9176-CF158AF429B9}" destId="{F2CEDF14-3C76-4179-A803-9E7C0A3D573C}" srcOrd="2" destOrd="0" parTransId="{E132D601-B07F-46EE-838E-A853391C7BA1}" sibTransId="{A76B679E-EA37-42B7-9E30-4F0242205230}"/>
    <dgm:cxn modelId="{37C83A35-46B1-DB46-9093-E4B6085F6C7E}" type="presOf" srcId="{506672A9-5C31-4B22-9176-CF158AF429B9}" destId="{08C5EE42-D5CA-3B4E-80B5-988D8185D289}" srcOrd="0" destOrd="0" presId="urn:microsoft.com/office/officeart/2005/8/layout/vList2"/>
    <dgm:cxn modelId="{EB392B3D-A647-734E-9826-DDEAFC86F52E}" type="presOf" srcId="{4213D8EC-47F5-450E-B2AB-22D0B23DB299}" destId="{7A90F9B5-3840-6A4F-9982-BFC704CAB267}" srcOrd="0" destOrd="0" presId="urn:microsoft.com/office/officeart/2005/8/layout/vList2"/>
    <dgm:cxn modelId="{FC385ED2-240E-4A3F-AFF5-3B523049B699}" srcId="{506672A9-5C31-4B22-9176-CF158AF429B9}" destId="{12F59864-4E99-47A5-9D6A-C0DA4ABF1C2D}" srcOrd="0" destOrd="0" parTransId="{3AE7B21B-D702-4D92-A578-CD7D22C44AD3}" sibTransId="{4E5032EA-13FD-4814-BF90-7FA4C4942E03}"/>
    <dgm:cxn modelId="{F1659212-9EAF-FC45-A76E-11DF36FD5FCB}" type="presParOf" srcId="{08C5EE42-D5CA-3B4E-80B5-988D8185D289}" destId="{1219605D-C770-BE40-8AA2-05C279FA3AEF}" srcOrd="0" destOrd="0" presId="urn:microsoft.com/office/officeart/2005/8/layout/vList2"/>
    <dgm:cxn modelId="{DCD73CA4-62D6-524A-95CF-EAB9B1B77F13}" type="presParOf" srcId="{08C5EE42-D5CA-3B4E-80B5-988D8185D289}" destId="{A4C0EE8B-603C-6F4E-818F-2B1C224510D1}" srcOrd="1" destOrd="0" presId="urn:microsoft.com/office/officeart/2005/8/layout/vList2"/>
    <dgm:cxn modelId="{650B9AB0-4FB1-624F-AE30-55F4028C5D0C}" type="presParOf" srcId="{08C5EE42-D5CA-3B4E-80B5-988D8185D289}" destId="{C13288CA-3666-CC4A-9D10-8F7244886B8D}" srcOrd="2" destOrd="0" presId="urn:microsoft.com/office/officeart/2005/8/layout/vList2"/>
    <dgm:cxn modelId="{F1ABB9B4-961D-964F-9147-EF5120A396AB}" type="presParOf" srcId="{08C5EE42-D5CA-3B4E-80B5-988D8185D289}" destId="{B14E66A5-9573-254A-9AFA-534F51E6C215}" srcOrd="3" destOrd="0" presId="urn:microsoft.com/office/officeart/2005/8/layout/vList2"/>
    <dgm:cxn modelId="{072B18D5-AB0C-BA49-B37B-2F79A195DB14}" type="presParOf" srcId="{08C5EE42-D5CA-3B4E-80B5-988D8185D289}" destId="{59FE65B9-C35D-CB4B-9DB1-515FF0772295}" srcOrd="4" destOrd="0" presId="urn:microsoft.com/office/officeart/2005/8/layout/vList2"/>
    <dgm:cxn modelId="{C68EF12C-1F20-BE47-83BE-D5695FE84575}" type="presParOf" srcId="{08C5EE42-D5CA-3B4E-80B5-988D8185D289}" destId="{42A66504-4D50-FD42-A3BD-89B35791507B}" srcOrd="5" destOrd="0" presId="urn:microsoft.com/office/officeart/2005/8/layout/vList2"/>
    <dgm:cxn modelId="{296B903D-A08B-A645-A425-9D34B5107F6A}" type="presParOf" srcId="{08C5EE42-D5CA-3B4E-80B5-988D8185D289}" destId="{7A90F9B5-3840-6A4F-9982-BFC704CAB26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D57CB-19F0-C842-BDFA-9E87C167BD5F}">
      <dsp:nvSpPr>
        <dsp:cNvPr id="0" name=""/>
        <dsp:cNvSpPr/>
      </dsp:nvSpPr>
      <dsp:spPr>
        <a:xfrm>
          <a:off x="0" y="30327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chose to analyze the public safety (data catalog) more precisely the crime reports around Austin, Texas over the years.  </a:t>
          </a:r>
        </a:p>
      </dsp:txBody>
      <dsp:txXfrm>
        <a:off x="67381" y="97708"/>
        <a:ext cx="10380838" cy="1245545"/>
      </dsp:txXfrm>
    </dsp:sp>
    <dsp:sp modelId="{69D26DB3-EA43-634B-932C-196F975C1806}">
      <dsp:nvSpPr>
        <dsp:cNvPr id="0" name=""/>
        <dsp:cNvSpPr/>
      </dsp:nvSpPr>
      <dsp:spPr>
        <a:xfrm>
          <a:off x="0" y="1485515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 exploring the City of Austin - Public Data Portal and the available data sources, the Crime Reports dataset looked interesting and has larger scope on analysis and visualization.</a:t>
          </a:r>
        </a:p>
      </dsp:txBody>
      <dsp:txXfrm>
        <a:off x="67381" y="1552896"/>
        <a:ext cx="10380838" cy="1245545"/>
      </dsp:txXfrm>
    </dsp:sp>
    <dsp:sp modelId="{A3312512-A92B-8B40-8B40-7C53E6E6D952}">
      <dsp:nvSpPr>
        <dsp:cNvPr id="0" name=""/>
        <dsp:cNvSpPr/>
      </dsp:nvSpPr>
      <dsp:spPr>
        <a:xfrm>
          <a:off x="0" y="2940702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decided on Crime Reports specifically towards Alcohol and Marijuana use. we analyzed them and made some useful visualization related to Location and time. </a:t>
          </a:r>
        </a:p>
      </dsp:txBody>
      <dsp:txXfrm>
        <a:off x="67381" y="3008083"/>
        <a:ext cx="10380838" cy="1245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9605D-C770-BE40-8AA2-05C279FA3AEF}">
      <dsp:nvSpPr>
        <dsp:cNvPr id="0" name=""/>
        <dsp:cNvSpPr/>
      </dsp:nvSpPr>
      <dsp:spPr>
        <a:xfrm>
          <a:off x="0" y="132711"/>
          <a:ext cx="9023686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Locations outside of Austin</a:t>
          </a:r>
          <a:endParaRPr lang="en-US" sz="2600" kern="1200"/>
        </a:p>
      </dsp:txBody>
      <dsp:txXfrm>
        <a:off x="29700" y="162411"/>
        <a:ext cx="8964286" cy="549000"/>
      </dsp:txXfrm>
    </dsp:sp>
    <dsp:sp modelId="{C13288CA-3666-CC4A-9D10-8F7244886B8D}">
      <dsp:nvSpPr>
        <dsp:cNvPr id="0" name=""/>
        <dsp:cNvSpPr/>
      </dsp:nvSpPr>
      <dsp:spPr>
        <a:xfrm>
          <a:off x="0" y="815991"/>
          <a:ext cx="9023686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NaN Values</a:t>
          </a:r>
          <a:endParaRPr lang="en-US" sz="2600" kern="1200"/>
        </a:p>
      </dsp:txBody>
      <dsp:txXfrm>
        <a:off x="29700" y="845691"/>
        <a:ext cx="8964286" cy="549000"/>
      </dsp:txXfrm>
    </dsp:sp>
    <dsp:sp modelId="{59FE65B9-C35D-CB4B-9DB1-515FF0772295}">
      <dsp:nvSpPr>
        <dsp:cNvPr id="0" name=""/>
        <dsp:cNvSpPr/>
      </dsp:nvSpPr>
      <dsp:spPr>
        <a:xfrm>
          <a:off x="0" y="1499271"/>
          <a:ext cx="9023686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Crimes reported before occurrence </a:t>
          </a:r>
          <a:endParaRPr lang="en-US" sz="2600" kern="1200"/>
        </a:p>
      </dsp:txBody>
      <dsp:txXfrm>
        <a:off x="29700" y="1528971"/>
        <a:ext cx="8964286" cy="549000"/>
      </dsp:txXfrm>
    </dsp:sp>
    <dsp:sp modelId="{7A90F9B5-3840-6A4F-9982-BFC704CAB267}">
      <dsp:nvSpPr>
        <dsp:cNvPr id="0" name=""/>
        <dsp:cNvSpPr/>
      </dsp:nvSpPr>
      <dsp:spPr>
        <a:xfrm>
          <a:off x="0" y="2182552"/>
          <a:ext cx="9023686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Selecting only relevant Marijuana and Alcohol crime types</a:t>
          </a:r>
          <a:endParaRPr lang="en-US" sz="2600" kern="1200"/>
        </a:p>
      </dsp:txBody>
      <dsp:txXfrm>
        <a:off x="29700" y="2212252"/>
        <a:ext cx="8964286" cy="54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a04e0e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1a04e0e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a04e0eeab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a04e0eeab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04e0eea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1a04e0eea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a04e0eea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a04e0eea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a04e0eea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1a04e0eea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2ea1f23a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32ea1f23a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a04e0eeab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21a04e0eeab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a04e0eeab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21a04e0eeab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48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65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ustintexas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908454" y="1360481"/>
            <a:ext cx="46053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</a:pPr>
            <a:r>
              <a:rPr lang="en-US" sz="5000">
                <a:solidFill>
                  <a:schemeClr val="lt1"/>
                </a:solidFill>
              </a:rPr>
              <a:t>AABER Analytics</a:t>
            </a:r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908454" y="3840156"/>
            <a:ext cx="46053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>
                <a:solidFill>
                  <a:schemeClr val="lt1"/>
                </a:solidFill>
              </a:rPr>
              <a:t>Investigating Marijuana and Alcohol Crime Patterns in Austin, TX</a:t>
            </a:r>
            <a:endParaRPr dirty="0"/>
          </a:p>
        </p:txBody>
      </p:sp>
      <p:pic>
        <p:nvPicPr>
          <p:cNvPr id="99" name="Google Shape;99;p1" descr="Aesthetic liquid watercolor and ink"/>
          <p:cNvPicPr preferRelativeResize="0"/>
          <p:nvPr/>
        </p:nvPicPr>
        <p:blipFill rotWithShape="1">
          <a:blip r:embed="rId3">
            <a:alphaModFix/>
          </a:blip>
          <a:srcRect r="23277" b="-2"/>
          <a:stretch/>
        </p:blipFill>
        <p:spPr>
          <a:xfrm>
            <a:off x="5800734" y="1057275"/>
            <a:ext cx="5917401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 txBox="1"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endParaRPr/>
          </a:p>
        </p:txBody>
      </p:sp>
      <p:cxnSp>
        <p:nvCxnSpPr>
          <p:cNvPr id="222" name="Google Shape;222;p11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1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12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30" name="Google Shape;230;p12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32" name="Google Shape;232;p12"/>
          <p:cNvGraphicFramePr/>
          <p:nvPr/>
        </p:nvGraphicFramePr>
        <p:xfrm>
          <a:off x="891540" y="255522"/>
          <a:ext cx="10408900" cy="627443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85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Possession of Marijuana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37,634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1023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221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72,892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2</a:t>
                      </a:r>
                      <a:r>
                        <a:rPr lang="en-US" sz="1800" baseline="30000"/>
                        <a:t>nd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10,202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.15 BAC (Blood Alcohol Content*) or above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6,036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Drug Recognition Expert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1,206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Child Passenger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VOCO (Violation of City Ordinance*) - Alcohol Consumption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9,708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17 to 20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3,109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16 &amp;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Alcohol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while Intox(icated*)/Felony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4,401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Liquor Law Violation/Other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2,748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3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39" name="Google Shape;239;p13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41" name="Google Shape;241;p13"/>
          <p:cNvGraphicFramePr/>
          <p:nvPr/>
        </p:nvGraphicFramePr>
        <p:xfrm>
          <a:off x="891540" y="584960"/>
          <a:ext cx="10408900" cy="568800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85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17 to 20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Crash/Intoxication Assault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Sub(stance*)/Syn(thetic*)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16 and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Crash/Intox(icated*) Manslaughter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Boating While Intoxicated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Without Permit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BWI (Boating While Intoxicated)-Expired Use 2110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Liq(uor*) on School Property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In Prohib(ited*) Area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Illegal Transportation of Liq(uor*)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Data Exploration</a:t>
            </a:r>
            <a:endParaRPr/>
          </a:p>
        </p:txBody>
      </p:sp>
      <p:sp>
        <p:nvSpPr>
          <p:cNvPr id="249" name="Google Shape;249;p4"/>
          <p:cNvSpPr txBox="1">
            <a:spLocks noGrp="1"/>
          </p:cNvSpPr>
          <p:nvPr>
            <p:ph type="body" idx="1"/>
          </p:nvPr>
        </p:nvSpPr>
        <p:spPr>
          <a:xfrm>
            <a:off x="1392667" y="2398957"/>
            <a:ext cx="9406666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We chose to examine the </a:t>
            </a:r>
            <a:r>
              <a:rPr lang="en-US" sz="2200" b="0" i="0" u="sng" strike="noStrike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City of Austin Open Data Portal</a:t>
            </a: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, because it has large, clean, well documented datasets, and the data is relevant to members of the team.</a:t>
            </a:r>
            <a:endParaRPr sz="2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We looked at traffic incident data, crime reports data, police data, ....</a:t>
            </a:r>
            <a:endParaRPr sz="2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Specifically, we were interested in understanding how the number and types of crimes vary with respect to location and time and focused on two types of crimes: </a:t>
            </a:r>
            <a:endParaRPr sz="22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sz="220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Alcohol-Related Crime</a:t>
            </a:r>
            <a:endParaRPr sz="22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Marijuana-Related Crimes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248" name="Google Shape;248;p4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4"/>
          <p:cNvSpPr/>
          <p:nvPr/>
        </p:nvSpPr>
        <p:spPr>
          <a:xfrm>
            <a:off x="126200" y="168900"/>
            <a:ext cx="11891700" cy="65202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4" descr="Austin Crime Data – Marketplace – Google Cloud conso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8205" y="542131"/>
            <a:ext cx="15811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a04e0eeab_0_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1a04e0eeab_0_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1a04e0eeab_0_13"/>
          <p:cNvSpPr/>
          <p:nvPr/>
        </p:nvSpPr>
        <p:spPr>
          <a:xfrm>
            <a:off x="-74200" y="-12"/>
            <a:ext cx="12192000" cy="6858000"/>
          </a:xfrm>
          <a:prstGeom prst="rect">
            <a:avLst/>
          </a:prstGeom>
          <a:solidFill>
            <a:srgbClr val="0C0C0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1a04e0eea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75" y="669925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1a04e0eeab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900" y="1254013"/>
            <a:ext cx="20002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1a04e0eeab_0_13"/>
          <p:cNvSpPr txBox="1"/>
          <p:nvPr/>
        </p:nvSpPr>
        <p:spPr>
          <a:xfrm>
            <a:off x="8082325" y="85382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Zip Codes for Alcohol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1a04e0eeab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25" y="3638988"/>
            <a:ext cx="19812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1a04e0eeab_0_13"/>
          <p:cNvSpPr txBox="1"/>
          <p:nvPr/>
        </p:nvSpPr>
        <p:spPr>
          <a:xfrm>
            <a:off x="7999375" y="3279400"/>
            <a:ext cx="22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Top Zip Codes for Marijuana</a:t>
            </a:r>
            <a:endParaRPr sz="13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1a04e0eeab_0_13"/>
          <p:cNvSpPr txBox="1"/>
          <p:nvPr/>
        </p:nvSpPr>
        <p:spPr>
          <a:xfrm>
            <a:off x="895900" y="5474575"/>
            <a:ext cx="45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r-value is: 0.86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correlation between both is 0.93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a04e0eeab_6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1a04e0eeab_6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1a04e0eeab_6_0"/>
          <p:cNvSpPr/>
          <p:nvPr/>
        </p:nvSpPr>
        <p:spPr>
          <a:xfrm>
            <a:off x="-74200" y="-12"/>
            <a:ext cx="12192000" cy="6858000"/>
          </a:xfrm>
          <a:prstGeom prst="rect">
            <a:avLst/>
          </a:prstGeom>
          <a:solidFill>
            <a:srgbClr val="0C0C0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21a04e0eeab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900" y="1254013"/>
            <a:ext cx="20002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1a04e0eeab_6_0"/>
          <p:cNvSpPr txBox="1"/>
          <p:nvPr/>
        </p:nvSpPr>
        <p:spPr>
          <a:xfrm>
            <a:off x="8082325" y="85382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Zip Codes for Alcohol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1a04e0eeab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25" y="3638988"/>
            <a:ext cx="19812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1a04e0eeab_6_0"/>
          <p:cNvSpPr txBox="1"/>
          <p:nvPr/>
        </p:nvSpPr>
        <p:spPr>
          <a:xfrm>
            <a:off x="7999375" y="3279400"/>
            <a:ext cx="22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Top Zip Codes for Marijuana</a:t>
            </a:r>
            <a:endParaRPr sz="13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1a04e0eeab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775" y="42850"/>
            <a:ext cx="5171749" cy="66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4" descr="Graph on document with pen"/>
          <p:cNvPicPr preferRelativeResize="0"/>
          <p:nvPr/>
        </p:nvPicPr>
        <p:blipFill rotWithShape="1">
          <a:blip r:embed="rId3">
            <a:alphaModFix amt="40000"/>
          </a:blip>
          <a:srcRect t="1509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4"/>
          <p:cNvSpPr txBox="1"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500"/>
              <a:buFont typeface="Calibri"/>
              <a:buNone/>
            </a:pPr>
            <a:r>
              <a:rPr lang="en-US" sz="11500"/>
              <a:t>Final Data Analysis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780F49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B7A9E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7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" y="238546"/>
            <a:ext cx="10815235" cy="63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780F49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B7A9E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8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28" y="174549"/>
            <a:ext cx="10753977" cy="650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a04e0eeab_4_0"/>
          <p:cNvSpPr/>
          <p:nvPr/>
        </p:nvSpPr>
        <p:spPr>
          <a:xfrm>
            <a:off x="0" y="13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21a04e0eeab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650" y="225913"/>
            <a:ext cx="9608675" cy="64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a04e0eeab_1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Objective and Data Source Used</a:t>
            </a:r>
          </a:p>
        </p:txBody>
      </p:sp>
      <p:graphicFrame>
        <p:nvGraphicFramePr>
          <p:cNvPr id="109" name="Google Shape;106;g21a04e0eeab_1_5">
            <a:extLst>
              <a:ext uri="{FF2B5EF4-FFF2-40B4-BE49-F238E27FC236}">
                <a16:creationId xmlns:a16="http://schemas.microsoft.com/office/drawing/2014/main" id="{0655763A-6109-4DEE-1DA4-AA80965D3EBE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a04e0eeab_0_30"/>
          <p:cNvSpPr txBox="1"/>
          <p:nvPr/>
        </p:nvSpPr>
        <p:spPr>
          <a:xfrm>
            <a:off x="2216637" y="6245550"/>
            <a:ext cx="77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Alcohol &amp; Marijuana Reported Crimes 2017 -2022</a:t>
            </a:r>
            <a:endParaRPr/>
          </a:p>
        </p:txBody>
      </p:sp>
      <p:pic>
        <p:nvPicPr>
          <p:cNvPr id="312" name="Google Shape;312;g21a04e0eea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07301" cy="28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1a04e0eeab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101" y="152400"/>
            <a:ext cx="3838373" cy="287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1a04e0eeab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2874" y="152400"/>
            <a:ext cx="3838373" cy="287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1a04e0eeab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1a04e0eeab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316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1a04e0eeab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392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/>
          <p:nvPr/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2"/>
          <p:cNvSpPr txBox="1">
            <a:spLocks noGrp="1"/>
          </p:cNvSpPr>
          <p:nvPr>
            <p:ph type="title"/>
          </p:nvPr>
        </p:nvSpPr>
        <p:spPr>
          <a:xfrm>
            <a:off x="735703" y="507238"/>
            <a:ext cx="3555916" cy="38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</a:rPr>
              <a:t>Major Findings</a:t>
            </a:r>
            <a:endParaRPr/>
          </a:p>
        </p:txBody>
      </p:sp>
      <p:pic>
        <p:nvPicPr>
          <p:cNvPr id="324" name="Google Shape;324;p22" descr="Light bulb on yellow background with sketched light beams and cord"/>
          <p:cNvPicPr preferRelativeResize="0"/>
          <p:nvPr/>
        </p:nvPicPr>
        <p:blipFill rotWithShape="1">
          <a:blip r:embed="rId3">
            <a:alphaModFix/>
          </a:blip>
          <a:srcRect l="29762" r="8737" b="-1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 extrusionOk="0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>
            <a:off x="10458925" y="823301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10458925" y="823301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22"/>
          <p:cNvGrpSpPr/>
          <p:nvPr/>
        </p:nvGrpSpPr>
        <p:grpSpPr>
          <a:xfrm>
            <a:off x="4370622" y="1755501"/>
            <a:ext cx="1598829" cy="531293"/>
            <a:chOff x="2504802" y="1755501"/>
            <a:chExt cx="1598829" cy="531293"/>
          </a:xfrm>
        </p:grpSpPr>
        <p:sp>
          <p:nvSpPr>
            <p:cNvPr id="328" name="Google Shape;328;p22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10035286" y="3429061"/>
            <a:ext cx="1861484" cy="1861513"/>
            <a:chOff x="5734037" y="3067039"/>
            <a:chExt cx="724483" cy="724489"/>
          </a:xfrm>
        </p:grpSpPr>
        <p:sp>
          <p:nvSpPr>
            <p:cNvPr id="331" name="Google Shape;331;p22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32ea1f23a9_0_13"/>
          <p:cNvSpPr txBox="1"/>
          <p:nvPr/>
        </p:nvSpPr>
        <p:spPr>
          <a:xfrm>
            <a:off x="9519275" y="195025"/>
            <a:ext cx="2389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endParaRPr sz="37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Conclusive Insights…</a:t>
            </a:r>
            <a:endParaRPr sz="2300"/>
          </a:p>
        </p:txBody>
      </p:sp>
      <p:pic>
        <p:nvPicPr>
          <p:cNvPr id="505" name="Google Shape;505;g232ea1f23a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75" y="195024"/>
            <a:ext cx="4363700" cy="296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32ea1f23a9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775" y="195025"/>
            <a:ext cx="4363700" cy="2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32ea1f23a9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775" y="3439659"/>
            <a:ext cx="4363701" cy="30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32ea1f23a9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75" y="3439649"/>
            <a:ext cx="4363701" cy="308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a04e0eeab_2_33"/>
          <p:cNvSpPr txBox="1"/>
          <p:nvPr/>
        </p:nvSpPr>
        <p:spPr>
          <a:xfrm>
            <a:off x="2235300" y="6148500"/>
            <a:ext cx="77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Alcohol &amp; Marijuana Reported Crimes 2003 -2022</a:t>
            </a:r>
            <a:endParaRPr/>
          </a:p>
        </p:txBody>
      </p:sp>
      <p:pic>
        <p:nvPicPr>
          <p:cNvPr id="514" name="Google Shape;514;g21a04e0eeab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054" y="336367"/>
            <a:ext cx="7293897" cy="58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a04e0eeab_2_16"/>
          <p:cNvSpPr txBox="1"/>
          <p:nvPr/>
        </p:nvSpPr>
        <p:spPr>
          <a:xfrm>
            <a:off x="8812150" y="424025"/>
            <a:ext cx="285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WOW.</a:t>
            </a:r>
            <a:endParaRPr/>
          </a:p>
        </p:txBody>
      </p:sp>
      <p:pic>
        <p:nvPicPr>
          <p:cNvPr id="520" name="Google Shape;520;g21a04e0eeab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00" y="238488"/>
            <a:ext cx="8188738" cy="63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THANATIVE - Music - Pride - Tradition">
            <a:extLst>
              <a:ext uri="{FF2B5EF4-FFF2-40B4-BE49-F238E27FC236}">
                <a16:creationId xmlns:a16="http://schemas.microsoft.com/office/drawing/2014/main" id="{6B8D3A86-3FA1-8DBC-3961-4FC171DC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38488"/>
            <a:ext cx="3073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103040" y="1424181"/>
            <a:ext cx="1355538" cy="503582"/>
            <a:chOff x="2267504" y="2540250"/>
            <a:chExt cx="1990951" cy="739640"/>
          </a:xfrm>
        </p:grpSpPr>
        <p:sp>
          <p:nvSpPr>
            <p:cNvPr id="116" name="Google Shape;116;p2"/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4402502" y="629793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4402502" y="629793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5532680" y="5188771"/>
            <a:ext cx="1076787" cy="1076789"/>
            <a:chOff x="5829300" y="3162300"/>
            <a:chExt cx="532256" cy="532257"/>
          </a:xfrm>
        </p:grpSpPr>
        <p:sp>
          <p:nvSpPr>
            <p:cNvPr id="121" name="Google Shape;121;p2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"/>
          <p:cNvSpPr txBox="1">
            <a:spLocks noGrp="1"/>
          </p:cNvSpPr>
          <p:nvPr>
            <p:ph type="title"/>
          </p:nvPr>
        </p:nvSpPr>
        <p:spPr>
          <a:xfrm>
            <a:off x="810823" y="1976601"/>
            <a:ext cx="4905401" cy="300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3600"/>
              <a:buFont typeface="Arial"/>
              <a:buNone/>
            </a:pPr>
            <a:r>
              <a:rPr lang="en-US" sz="36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How do the number and types of crimes involving alcohol and marijuana occurring throughout Austin vary with respect to location and time?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6477270" y="1130846"/>
            <a:ext cx="49747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Alcohol-related crimes are more likely to occur in the same areas as marijuana-related crimes.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Alcohol-related crimes are more likely to occur at different times of day and days of week than marijuana-related crimes.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Day of week.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0" i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3200"/>
              <a:buFont typeface="Arial"/>
              <a:buNone/>
            </a:pPr>
            <a:r>
              <a:rPr lang="en-US" sz="32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How does crime frequency and type for alcohol and marijuana-related offenses differ by Zip-code?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6234868" y="1130846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are more crimes in the downtown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zip codes</a:t>
            </a: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 Look at the types of crimes. I imagine distribution vs. possession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be different.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scope of our research we did not do that. We will if we have further time and resources.</a:t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0" y="377893"/>
            <a:ext cx="1861854" cy="717514"/>
            <a:chOff x="0" y="377893"/>
            <a:chExt cx="1861854" cy="717514"/>
          </a:xfrm>
        </p:grpSpPr>
        <p:sp>
          <p:nvSpPr>
            <p:cNvPr id="146" name="Google Shape;146;p3"/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"/>
          <p:cNvSpPr/>
          <p:nvPr/>
        </p:nvSpPr>
        <p:spPr>
          <a:xfrm>
            <a:off x="4588524" y="457812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4588524" y="457812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3"/>
          <p:cNvGrpSpPr/>
          <p:nvPr/>
        </p:nvGrpSpPr>
        <p:grpSpPr>
          <a:xfrm>
            <a:off x="9812239" y="6139464"/>
            <a:ext cx="1054466" cy="469689"/>
            <a:chOff x="9841624" y="4115729"/>
            <a:chExt cx="602169" cy="268223"/>
          </a:xfrm>
        </p:grpSpPr>
        <p:sp>
          <p:nvSpPr>
            <p:cNvPr id="154" name="Google Shape;154;p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482205" y="40798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en-US" sz="4800" dirty="0">
                <a:solidFill>
                  <a:schemeClr val="lt1"/>
                </a:solidFill>
              </a:rPr>
              <a:t>Clean-up Process</a:t>
            </a:r>
            <a:endParaRPr sz="5500" dirty="0"/>
          </a:p>
        </p:txBody>
      </p:sp>
      <p:cxnSp>
        <p:nvCxnSpPr>
          <p:cNvPr id="165" name="Google Shape;165;p6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6"/>
          <p:cNvSpPr/>
          <p:nvPr/>
        </p:nvSpPr>
        <p:spPr>
          <a:xfrm>
            <a:off x="126156" y="115193"/>
            <a:ext cx="11939700" cy="6627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8" name="TextBox 10">
            <a:extLst>
              <a:ext uri="{FF2B5EF4-FFF2-40B4-BE49-F238E27FC236}">
                <a16:creationId xmlns:a16="http://schemas.microsoft.com/office/drawing/2014/main" id="{AD827CD3-C15B-1142-1529-5F67E2492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803802"/>
              </p:ext>
            </p:extLst>
          </p:nvPr>
        </p:nvGraphicFramePr>
        <p:xfrm>
          <a:off x="1584157" y="2475656"/>
          <a:ext cx="9023686" cy="2923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2956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</a:t>
            </a:r>
            <a:endParaRPr/>
          </a:p>
        </p:txBody>
      </p:sp>
      <p:cxnSp>
        <p:nvCxnSpPr>
          <p:cNvPr id="187" name="Google Shape;187;p7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7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8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195" name="Google Shape;195;p8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7" name="Google Shape;197;p8"/>
          <p:cNvGraphicFramePr/>
          <p:nvPr/>
        </p:nvGraphicFramePr>
        <p:xfrm>
          <a:off x="902970" y="137160"/>
          <a:ext cx="10386075" cy="658386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775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Possession of Marijuana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37,634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Poss(ession*) of Synthetic Marijuana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1,023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 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116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Controlled Sub(stance*)/Syn(thetic*) Narc(otic*)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72,892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2</a:t>
                      </a:r>
                      <a:r>
                        <a:rPr lang="en-US" sz="1800" baseline="30000"/>
                        <a:t>nd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10,202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.15 BAC or above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6,036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– Drug Recognition Expert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1,206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Child Passenger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VOCO (Violation of City Ordinance*) - Alcohol Consumption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9708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17 to 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3109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16 &amp;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Alcohol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Drug Paraphernalia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35,288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Controlled Sub(stance*)/Syn(thetic*) Narcotic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1,630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04" name="Google Shape;204;p9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06" name="Google Shape;206;p9"/>
          <p:cNvGraphicFramePr/>
          <p:nvPr/>
        </p:nvGraphicFramePr>
        <p:xfrm>
          <a:off x="891540" y="108963"/>
          <a:ext cx="10408925" cy="664020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6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 Cont..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Cont..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Controlled Sub(stance*)Narcotic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35,054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while Intox(icated*)/Felony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4,401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Liquor Law Violation/Other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2,748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Obtain Controlled Sub(stance*) by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1,442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17 to 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Viol(ation*) - Under Age 17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708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Viol(ation*) - Age 17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Crash/Intoxication Assault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Sub(stance*)/Syn(thetic*) Marijuana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Making Tobacco Avail(able*)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Sub(stance*)/Other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184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16 and Under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Controlled Sub(stance*) – Other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Distr(ibute*) Harmful Material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Dang(erous*) Drug Viol(ation*) – 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Crash/Intox(icated*) Manslaughter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Obtain Dang(erous*) Drug By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0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13" name="Google Shape;213;p10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15" name="Google Shape;215;p10"/>
          <p:cNvGraphicFramePr/>
          <p:nvPr/>
        </p:nvGraphicFramePr>
        <p:xfrm>
          <a:off x="891540" y="895602"/>
          <a:ext cx="10408925" cy="506689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6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 Cont..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Cont..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Expired-Att(empt*) Obt(ain*) Cont(rolled*) Sub(stance*) Fraud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Controlled Sub(stance*) Viol(ation*) - Other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Boating While Intoxicated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Dang(erous*) Drug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Expired-Att(empt*) Ob(tain*) Dang(erous*) Drug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Without Permit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BWI (Boating While Intoxicated)-Expired Use 2110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Viol(ation) - Under Age 21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Liq(uor*) on School Property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In Prohib(ited*) Area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DXM (Dextromethorphan - medication used as cough suppressant) to Minor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Illegal Transportation of Liq(uor*)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1076</Words>
  <Application>Microsoft Macintosh PowerPoint</Application>
  <PresentationFormat>Widescreen</PresentationFormat>
  <Paragraphs>198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Lato</vt:lpstr>
      <vt:lpstr>Calibri</vt:lpstr>
      <vt:lpstr>Office Theme</vt:lpstr>
      <vt:lpstr>AABER Analytics</vt:lpstr>
      <vt:lpstr>Objective and Data Source Used</vt:lpstr>
      <vt:lpstr>How do the number and types of crimes involving alcohol and marijuana occurring throughout Austin vary with respect to location and time?</vt:lpstr>
      <vt:lpstr>How does crime frequency and type for alcohol and marijuana-related offenses differ by Zip-code?</vt:lpstr>
      <vt:lpstr>Clean-up Process</vt:lpstr>
      <vt:lpstr>BEFORE </vt:lpstr>
      <vt:lpstr>PowerPoint Presentation</vt:lpstr>
      <vt:lpstr>PowerPoint Presentation</vt:lpstr>
      <vt:lpstr>PowerPoint Presentation</vt:lpstr>
      <vt:lpstr>AFTER </vt:lpstr>
      <vt:lpstr>PowerPoint Presentation</vt:lpstr>
      <vt:lpstr>PowerPoint Presentation</vt:lpstr>
      <vt:lpstr>Data Exploration</vt:lpstr>
      <vt:lpstr>PowerPoint Presentation</vt:lpstr>
      <vt:lpstr>PowerPoint Presentation</vt:lpstr>
      <vt:lpstr>Final Data Analysis</vt:lpstr>
      <vt:lpstr>PowerPoint Presentation</vt:lpstr>
      <vt:lpstr>PowerPoint Presentation</vt:lpstr>
      <vt:lpstr>PowerPoint Presentation</vt:lpstr>
      <vt:lpstr>PowerPoint Presentation</vt:lpstr>
      <vt:lpstr>Major Findings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AABER Analytics</dc:title>
  <dc:creator>Liu, Briana Miyo Aina</dc:creator>
  <cp:lastModifiedBy>Liu, Briana Miyo Aina</cp:lastModifiedBy>
  <cp:revision>7</cp:revision>
  <dcterms:created xsi:type="dcterms:W3CDTF">2023-04-18T00:31:11Z</dcterms:created>
  <dcterms:modified xsi:type="dcterms:W3CDTF">2023-04-20T23:47:01Z</dcterms:modified>
</cp:coreProperties>
</file>